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media/image39.jpg" ContentType="image/jpg"/>
  <Override PartName="/ppt/notesSlides/notesSlide10.xml" ContentType="application/vnd.openxmlformats-officedocument.presentationml.notesSlide+xml"/>
  <Override PartName="/ppt/media/image41.jpg" ContentType="image/png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667" r:id="rId2"/>
    <p:sldId id="704" r:id="rId3"/>
    <p:sldId id="673" r:id="rId4"/>
    <p:sldId id="695" r:id="rId5"/>
    <p:sldId id="707" r:id="rId6"/>
    <p:sldId id="710" r:id="rId7"/>
    <p:sldId id="708" r:id="rId8"/>
    <p:sldId id="700" r:id="rId9"/>
    <p:sldId id="701" r:id="rId10"/>
    <p:sldId id="706" r:id="rId11"/>
    <p:sldId id="714" r:id="rId12"/>
    <p:sldId id="712" r:id="rId13"/>
    <p:sldId id="715" r:id="rId14"/>
    <p:sldId id="696" r:id="rId15"/>
    <p:sldId id="716" r:id="rId16"/>
  </p:sldIdLst>
  <p:sldSz cx="12192000" cy="6858000"/>
  <p:notesSz cx="9926638" cy="6797675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8C0"/>
    <a:srgbClr val="CAEABE"/>
    <a:srgbClr val="FAFB01"/>
    <a:srgbClr val="0080C9"/>
    <a:srgbClr val="6ABE4F"/>
    <a:srgbClr val="1887C9"/>
    <a:srgbClr val="AFCFE1"/>
    <a:srgbClr val="FC0001"/>
    <a:srgbClr val="00AEED"/>
    <a:srgbClr val="DCE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4" autoAdjust="0"/>
    <p:restoredTop sz="96395" autoAdjust="0"/>
  </p:normalViewPr>
  <p:slideViewPr>
    <p:cSldViewPr snapToGrid="0" snapToObjects="1">
      <p:cViewPr varScale="1">
        <p:scale>
          <a:sx n="116" d="100"/>
          <a:sy n="116" d="100"/>
        </p:scale>
        <p:origin x="738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8" d="100"/>
          <a:sy n="118" d="100"/>
        </p:scale>
        <p:origin x="202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Пользователи</c:v>
                </c:pt>
              </c:strCache>
            </c:strRef>
          </c:tx>
          <c:spPr>
            <a:ln w="635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8E7DA"/>
              </a:solidFill>
              <a:ln w="88900" cap="sq">
                <a:solidFill>
                  <a:schemeClr val="accent6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B/>
              </a:sp3d>
            </c:spPr>
          </c:marker>
          <c:dLbls>
            <c:dLbl>
              <c:idx val="2"/>
              <c:layout>
                <c:manualLayout>
                  <c:x val="-6.7632850241545889E-2"/>
                  <c:y val="9.5850544296717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8840579710145011E-2"/>
                  <c:y val="9.12968102347863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2608695652173912E-2"/>
                  <c:y val="7.3081873987063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2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57967</c:v>
                </c:pt>
                <c:pt idx="1">
                  <c:v>57821</c:v>
                </c:pt>
                <c:pt idx="2">
                  <c:v>58606</c:v>
                </c:pt>
                <c:pt idx="3">
                  <c:v>50150</c:v>
                </c:pt>
                <c:pt idx="4">
                  <c:v>47547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Посещения </c:v>
                </c:pt>
              </c:strCache>
            </c:strRef>
          </c:tx>
          <c:spPr>
            <a:ln w="635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88900" cap="sq">
                <a:solidFill>
                  <a:schemeClr val="accent5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63500"/>
                <a:bevelB w="63500"/>
              </a:sp3d>
            </c:spPr>
          </c:marker>
          <c:dLbls>
            <c:dLbl>
              <c:idx val="0"/>
              <c:layout>
                <c:manualLayout>
                  <c:x val="-8.8164251207729472E-2"/>
                  <c:y val="6.62512728941669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4613526570048305E-2"/>
                  <c:y val="-7.0360748963756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2995169082125601E-2"/>
                  <c:y val="6.85281399251323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3148179847084508E-2"/>
                  <c:y val="-9.31294192734105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5096618357487922E-2"/>
                  <c:y val="-7.71913500566527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130743</c:v>
                </c:pt>
                <c:pt idx="1">
                  <c:v>123822</c:v>
                </c:pt>
                <c:pt idx="2">
                  <c:v>121991</c:v>
                </c:pt>
                <c:pt idx="3">
                  <c:v>101286</c:v>
                </c:pt>
                <c:pt idx="4">
                  <c:v>97087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9645808"/>
        <c:axId val="1109648528"/>
      </c:lineChart>
      <c:catAx>
        <c:axId val="110964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"/>
          </a:p>
        </c:txPr>
        <c:crossAx val="1109648528"/>
        <c:crosses val="autoZero"/>
        <c:auto val="1"/>
        <c:lblAlgn val="ctr"/>
        <c:lblOffset val="100"/>
        <c:noMultiLvlLbl val="0"/>
      </c:catAx>
      <c:valAx>
        <c:axId val="1109648528"/>
        <c:scaling>
          <c:orientation val="minMax"/>
        </c:scaling>
        <c:delete val="1"/>
        <c:axPos val="l"/>
        <c:majorGridlines>
          <c:spPr>
            <a:ln w="9525" cap="sq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109645808"/>
        <c:crosses val="autoZero"/>
        <c:crossBetween val="between"/>
        <c:majorUnit val="25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445766290083304"/>
          <c:y val="0.92643621903819395"/>
          <c:w val="0.4772681539807524"/>
          <c:h val="7.35637809618060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000" b="1" i="0" u="none" strike="noStrike" kern="1200" baseline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6516698999581568E-2"/>
          <c:y val="3.5121317187667443E-2"/>
          <c:w val="0.87995368785423567"/>
          <c:h val="0.8837871565214685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1062801932367152E-2"/>
                  <c:y val="-2.53911994102843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077294685990338E-3"/>
                  <c:y val="8.8869197935995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8.8869197935995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739130434782608E-2"/>
                  <c:y val="-1.16374986256698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8985507246376812E-2"/>
                  <c:y val="-1.77738395871990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239A4784-E2A7-4AF9-8BB7-819FDDADFD12}" type="VALUE">
                      <a:rPr lang="en-US" smtClean="0"/>
                      <a:pPr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en-US" dirty="0" smtClean="0"/>
                      <a:t> 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90338164251208"/>
                      <c:h val="9.698178611293326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1647</c:v>
                </c:pt>
                <c:pt idx="1">
                  <c:v>3289</c:v>
                </c:pt>
                <c:pt idx="2">
                  <c:v>3998</c:v>
                </c:pt>
                <c:pt idx="3">
                  <c:v>2320</c:v>
                </c:pt>
                <c:pt idx="4" formatCode="General">
                  <c:v>2632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09642544"/>
        <c:axId val="1109645264"/>
        <c:axId val="0"/>
      </c:bar3DChart>
      <c:catAx>
        <c:axId val="1109642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"/>
          </a:p>
        </c:txPr>
        <c:crossAx val="1109645264"/>
        <c:crosses val="autoZero"/>
        <c:auto val="1"/>
        <c:lblAlgn val="ctr"/>
        <c:lblOffset val="100"/>
        <c:noMultiLvlLbl val="0"/>
      </c:catAx>
      <c:valAx>
        <c:axId val="11096452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109642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E459B9-D47C-4123-87C9-D9A24C446219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A585F76-6CDC-4958-BE4D-9F483772F2F8}">
      <dgm:prSet custT="1"/>
      <dgm:spPr/>
      <dgm:t>
        <a:bodyPr/>
        <a:lstStyle/>
        <a:p>
          <a:pPr rtl="0"/>
          <a:r>
            <a:rPr lang="ru-RU" altLang="ru-RU" sz="1900" b="1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организационно-функциональный этап</a:t>
          </a:r>
        </a:p>
        <a:p>
          <a:pPr rtl="0"/>
          <a:r>
            <a:rPr lang="ru-RU" altLang="ru-RU" sz="1900" b="1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(1998–2006 гг.)</a:t>
          </a:r>
        </a:p>
      </dgm:t>
    </dgm:pt>
    <dgm:pt modelId="{3F21F39D-0145-4BA6-ADFC-81DAFD71E4BE}" type="parTrans" cxnId="{E517E1BF-689C-4093-9D16-F68519651F58}">
      <dgm:prSet/>
      <dgm:spPr/>
      <dgm:t>
        <a:bodyPr/>
        <a:lstStyle/>
        <a:p>
          <a:endParaRPr lang="ru-RU" sz="20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34E210B-810E-42E6-A6C4-B9D1D55B6530}" type="sibTrans" cxnId="{E517E1BF-689C-4093-9D16-F68519651F58}">
      <dgm:prSet/>
      <dgm:spPr/>
      <dgm:t>
        <a:bodyPr/>
        <a:lstStyle/>
        <a:p>
          <a:endParaRPr lang="ru-RU" sz="20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5FC149E-8703-4062-A852-7C337A528EEF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altLang="ru-RU" sz="2000" b="1" kern="12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информационно-коммуникативный этап</a:t>
          </a:r>
        </a:p>
        <a:p>
          <a:pPr rtl="0">
            <a:spcAft>
              <a:spcPts val="0"/>
            </a:spcAft>
          </a:pPr>
          <a:r>
            <a:rPr lang="ru-RU" sz="2000" b="1" kern="12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(2007–2021 гг.)</a:t>
          </a:r>
          <a:endParaRPr lang="ru-RU" sz="2000" b="1" kern="1200" dirty="0">
            <a:solidFill>
              <a:schemeClr val="accent6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B02194A-C6AB-4AA8-94E8-16CAD29E099D}" type="parTrans" cxnId="{F3185F94-5DBF-4C0F-8850-18E8E4370C2B}">
      <dgm:prSet/>
      <dgm:spPr/>
      <dgm:t>
        <a:bodyPr/>
        <a:lstStyle/>
        <a:p>
          <a:endParaRPr lang="ru-RU" sz="20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C011FD0-85D5-4029-A806-00EF7ED8316E}" type="sibTrans" cxnId="{F3185F94-5DBF-4C0F-8850-18E8E4370C2B}">
      <dgm:prSet/>
      <dgm:spPr/>
      <dgm:t>
        <a:bodyPr/>
        <a:lstStyle/>
        <a:p>
          <a:endParaRPr lang="ru-RU" sz="20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93B05AE-5332-4E9B-B105-5CB86D691784}">
      <dgm:prSet custT="1"/>
      <dgm:spPr/>
      <dgm:t>
        <a:bodyPr lIns="360000"/>
        <a:lstStyle/>
        <a:p>
          <a:pPr rtl="0"/>
          <a:r>
            <a:rPr lang="ru-RU" altLang="ru-RU" sz="2000" b="1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этап трансформации коммуникации</a:t>
          </a:r>
        </a:p>
        <a:p>
          <a:pPr rtl="0"/>
          <a:r>
            <a:rPr lang="ru-RU" sz="2000" b="1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(с 2022 года)</a:t>
          </a:r>
          <a:endParaRPr lang="ru-RU" sz="2000" b="1" dirty="0">
            <a:solidFill>
              <a:schemeClr val="accent6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07CF40C-3026-4165-9EAF-3FAB5912C6AF}" type="parTrans" cxnId="{39F487A7-15F3-4B5B-93C2-EECD2D65D342}">
      <dgm:prSet/>
      <dgm:spPr/>
      <dgm:t>
        <a:bodyPr/>
        <a:lstStyle/>
        <a:p>
          <a:endParaRPr lang="ru-RU" sz="20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E2F601E-53B7-4CFC-8A8B-EAB2E4962505}" type="sibTrans" cxnId="{39F487A7-15F3-4B5B-93C2-EECD2D65D342}">
      <dgm:prSet/>
      <dgm:spPr/>
      <dgm:t>
        <a:bodyPr/>
        <a:lstStyle/>
        <a:p>
          <a:endParaRPr lang="ru-RU" sz="20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A00FA56-D419-428B-B8B0-452D427C8B9B}" type="pres">
      <dgm:prSet presAssocID="{EAE459B9-D47C-4123-87C9-D9A24C44621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"/>
        </a:p>
      </dgm:t>
    </dgm:pt>
    <dgm:pt modelId="{C4B421D6-1736-4A9A-B291-2BA88516D3B5}" type="pres">
      <dgm:prSet presAssocID="{8A585F76-6CDC-4958-BE4D-9F483772F2F8}" presName="composite" presStyleCnt="0"/>
      <dgm:spPr/>
    </dgm:pt>
    <dgm:pt modelId="{9FC3128F-A48C-4C9D-BD7F-17575C6392DE}" type="pres">
      <dgm:prSet presAssocID="{8A585F76-6CDC-4958-BE4D-9F483772F2F8}" presName="imgShp" presStyleLbl="fgImgPlace1" presStyleIdx="0" presStyleCnt="3" custScaleX="340374" custScaleY="3403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10419D6-7B18-4600-BB72-D599C5233D60}" type="pres">
      <dgm:prSet presAssocID="{8A585F76-6CDC-4958-BE4D-9F483772F2F8}" presName="txShp" presStyleLbl="node1" presStyleIdx="0" presStyleCnt="3" custScaleY="382894">
        <dgm:presLayoutVars>
          <dgm:bulletEnabled val="1"/>
        </dgm:presLayoutVars>
      </dgm:prSet>
      <dgm:spPr/>
      <dgm:t>
        <a:bodyPr/>
        <a:lstStyle/>
        <a:p>
          <a:endParaRPr lang=""/>
        </a:p>
      </dgm:t>
    </dgm:pt>
    <dgm:pt modelId="{FD85230D-E013-467E-989E-1D00FFECB824}" type="pres">
      <dgm:prSet presAssocID="{534E210B-810E-42E6-A6C4-B9D1D55B6530}" presName="spacing" presStyleCnt="0"/>
      <dgm:spPr/>
    </dgm:pt>
    <dgm:pt modelId="{35BABE12-320C-437C-A511-F10B1D39DF69}" type="pres">
      <dgm:prSet presAssocID="{85FC149E-8703-4062-A852-7C337A528EEF}" presName="composite" presStyleCnt="0"/>
      <dgm:spPr/>
    </dgm:pt>
    <dgm:pt modelId="{CB6C3F2E-36F8-426C-A213-37D925F4E2AA}" type="pres">
      <dgm:prSet presAssocID="{85FC149E-8703-4062-A852-7C337A528EEF}" presName="imgShp" presStyleLbl="fgImgPlace1" presStyleIdx="1" presStyleCnt="3" custScaleX="340374" custScaleY="34037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AD3B835-A34C-4F8F-95A0-003420611E3B}" type="pres">
      <dgm:prSet presAssocID="{85FC149E-8703-4062-A852-7C337A528EEF}" presName="txShp" presStyleLbl="node1" presStyleIdx="1" presStyleCnt="3" custScaleY="382894">
        <dgm:presLayoutVars>
          <dgm:bulletEnabled val="1"/>
        </dgm:presLayoutVars>
      </dgm:prSet>
      <dgm:spPr/>
      <dgm:t>
        <a:bodyPr/>
        <a:lstStyle/>
        <a:p>
          <a:endParaRPr lang=""/>
        </a:p>
      </dgm:t>
    </dgm:pt>
    <dgm:pt modelId="{974F34B0-43C6-4A3E-B5B2-DD543561C355}" type="pres">
      <dgm:prSet presAssocID="{0C011FD0-85D5-4029-A806-00EF7ED8316E}" presName="spacing" presStyleCnt="0"/>
      <dgm:spPr/>
    </dgm:pt>
    <dgm:pt modelId="{78ED3C87-DE95-44CB-BAEF-CBD93DF2DDA3}" type="pres">
      <dgm:prSet presAssocID="{A93B05AE-5332-4E9B-B105-5CB86D691784}" presName="composite" presStyleCnt="0"/>
      <dgm:spPr/>
    </dgm:pt>
    <dgm:pt modelId="{3FE41443-D625-4F49-A86D-576BABDB8BDD}" type="pres">
      <dgm:prSet presAssocID="{A93B05AE-5332-4E9B-B105-5CB86D691784}" presName="imgShp" presStyleLbl="fgImgPlace1" presStyleIdx="2" presStyleCnt="3" custScaleX="340374" custScaleY="34037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"/>
        </a:p>
      </dgm:t>
    </dgm:pt>
    <dgm:pt modelId="{F911EB5C-1158-429B-A0C5-043B352A550F}" type="pres">
      <dgm:prSet presAssocID="{A93B05AE-5332-4E9B-B105-5CB86D691784}" presName="txShp" presStyleLbl="node1" presStyleIdx="2" presStyleCnt="3" custScaleY="382894">
        <dgm:presLayoutVars>
          <dgm:bulletEnabled val="1"/>
        </dgm:presLayoutVars>
      </dgm:prSet>
      <dgm:spPr/>
      <dgm:t>
        <a:bodyPr/>
        <a:lstStyle/>
        <a:p>
          <a:endParaRPr lang=""/>
        </a:p>
      </dgm:t>
    </dgm:pt>
  </dgm:ptLst>
  <dgm:cxnLst>
    <dgm:cxn modelId="{F3185F94-5DBF-4C0F-8850-18E8E4370C2B}" srcId="{EAE459B9-D47C-4123-87C9-D9A24C446219}" destId="{85FC149E-8703-4062-A852-7C337A528EEF}" srcOrd="1" destOrd="0" parTransId="{5B02194A-C6AB-4AA8-94E8-16CAD29E099D}" sibTransId="{0C011FD0-85D5-4029-A806-00EF7ED8316E}"/>
    <dgm:cxn modelId="{EC9CE649-F9CA-4FB4-AF69-2E60CAC231E7}" type="presOf" srcId="{EAE459B9-D47C-4123-87C9-D9A24C446219}" destId="{BA00FA56-D419-428B-B8B0-452D427C8B9B}" srcOrd="0" destOrd="0" presId="urn:microsoft.com/office/officeart/2005/8/layout/vList3"/>
    <dgm:cxn modelId="{39F487A7-15F3-4B5B-93C2-EECD2D65D342}" srcId="{EAE459B9-D47C-4123-87C9-D9A24C446219}" destId="{A93B05AE-5332-4E9B-B105-5CB86D691784}" srcOrd="2" destOrd="0" parTransId="{907CF40C-3026-4165-9EAF-3FAB5912C6AF}" sibTransId="{5E2F601E-53B7-4CFC-8A8B-EAB2E4962505}"/>
    <dgm:cxn modelId="{E517E1BF-689C-4093-9D16-F68519651F58}" srcId="{EAE459B9-D47C-4123-87C9-D9A24C446219}" destId="{8A585F76-6CDC-4958-BE4D-9F483772F2F8}" srcOrd="0" destOrd="0" parTransId="{3F21F39D-0145-4BA6-ADFC-81DAFD71E4BE}" sibTransId="{534E210B-810E-42E6-A6C4-B9D1D55B6530}"/>
    <dgm:cxn modelId="{99A7C88A-09A0-4535-A3E9-F840BC7D7B0C}" type="presOf" srcId="{85FC149E-8703-4062-A852-7C337A528EEF}" destId="{0AD3B835-A34C-4F8F-95A0-003420611E3B}" srcOrd="0" destOrd="0" presId="urn:microsoft.com/office/officeart/2005/8/layout/vList3"/>
    <dgm:cxn modelId="{2DF4CB2D-8EAB-4DCA-BFE0-F309DA05A714}" type="presOf" srcId="{A93B05AE-5332-4E9B-B105-5CB86D691784}" destId="{F911EB5C-1158-429B-A0C5-043B352A550F}" srcOrd="0" destOrd="0" presId="urn:microsoft.com/office/officeart/2005/8/layout/vList3"/>
    <dgm:cxn modelId="{CACAB101-7B10-4716-9F10-D4F8E69D8D61}" type="presOf" srcId="{8A585F76-6CDC-4958-BE4D-9F483772F2F8}" destId="{110419D6-7B18-4600-BB72-D599C5233D60}" srcOrd="0" destOrd="0" presId="urn:microsoft.com/office/officeart/2005/8/layout/vList3"/>
    <dgm:cxn modelId="{8B3CFBE8-8E1D-4F9B-A485-EDB03CD6C4ED}" type="presParOf" srcId="{BA00FA56-D419-428B-B8B0-452D427C8B9B}" destId="{C4B421D6-1736-4A9A-B291-2BA88516D3B5}" srcOrd="0" destOrd="0" presId="urn:microsoft.com/office/officeart/2005/8/layout/vList3"/>
    <dgm:cxn modelId="{47EA27FB-A6F4-489A-9864-16A55A83040B}" type="presParOf" srcId="{C4B421D6-1736-4A9A-B291-2BA88516D3B5}" destId="{9FC3128F-A48C-4C9D-BD7F-17575C6392DE}" srcOrd="0" destOrd="0" presId="urn:microsoft.com/office/officeart/2005/8/layout/vList3"/>
    <dgm:cxn modelId="{FAB066DA-B40F-4A41-8AEB-786F74CB50D6}" type="presParOf" srcId="{C4B421D6-1736-4A9A-B291-2BA88516D3B5}" destId="{110419D6-7B18-4600-BB72-D599C5233D60}" srcOrd="1" destOrd="0" presId="urn:microsoft.com/office/officeart/2005/8/layout/vList3"/>
    <dgm:cxn modelId="{D7EB85D5-CF13-4FFE-9D6F-37308E13A640}" type="presParOf" srcId="{BA00FA56-D419-428B-B8B0-452D427C8B9B}" destId="{FD85230D-E013-467E-989E-1D00FFECB824}" srcOrd="1" destOrd="0" presId="urn:microsoft.com/office/officeart/2005/8/layout/vList3"/>
    <dgm:cxn modelId="{59C99AFA-3420-4C9C-B51A-0DD19AE06786}" type="presParOf" srcId="{BA00FA56-D419-428B-B8B0-452D427C8B9B}" destId="{35BABE12-320C-437C-A511-F10B1D39DF69}" srcOrd="2" destOrd="0" presId="urn:microsoft.com/office/officeart/2005/8/layout/vList3"/>
    <dgm:cxn modelId="{132D4733-2E0A-491C-9387-621F25DF128B}" type="presParOf" srcId="{35BABE12-320C-437C-A511-F10B1D39DF69}" destId="{CB6C3F2E-36F8-426C-A213-37D925F4E2AA}" srcOrd="0" destOrd="0" presId="urn:microsoft.com/office/officeart/2005/8/layout/vList3"/>
    <dgm:cxn modelId="{0D87F461-AB99-49E3-B74F-10970375F2E0}" type="presParOf" srcId="{35BABE12-320C-437C-A511-F10B1D39DF69}" destId="{0AD3B835-A34C-4F8F-95A0-003420611E3B}" srcOrd="1" destOrd="0" presId="urn:microsoft.com/office/officeart/2005/8/layout/vList3"/>
    <dgm:cxn modelId="{C73C9B5A-6F6B-414D-91E0-64413A7433ED}" type="presParOf" srcId="{BA00FA56-D419-428B-B8B0-452D427C8B9B}" destId="{974F34B0-43C6-4A3E-B5B2-DD543561C355}" srcOrd="3" destOrd="0" presId="urn:microsoft.com/office/officeart/2005/8/layout/vList3"/>
    <dgm:cxn modelId="{D299BD4C-3C7E-4E1E-B823-BD23893E1E7F}" type="presParOf" srcId="{BA00FA56-D419-428B-B8B0-452D427C8B9B}" destId="{78ED3C87-DE95-44CB-BAEF-CBD93DF2DDA3}" srcOrd="4" destOrd="0" presId="urn:microsoft.com/office/officeart/2005/8/layout/vList3"/>
    <dgm:cxn modelId="{07F95691-D48C-4509-93CF-B9BB250E9CDC}" type="presParOf" srcId="{78ED3C87-DE95-44CB-BAEF-CBD93DF2DDA3}" destId="{3FE41443-D625-4F49-A86D-576BABDB8BDD}" srcOrd="0" destOrd="0" presId="urn:microsoft.com/office/officeart/2005/8/layout/vList3"/>
    <dgm:cxn modelId="{AD78D597-5F8D-4141-B22C-F7EE38C80849}" type="presParOf" srcId="{78ED3C87-DE95-44CB-BAEF-CBD93DF2DDA3}" destId="{F911EB5C-1158-429B-A0C5-043B352A550F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419D6-7B18-4600-BB72-D599C5233D60}">
      <dsp:nvSpPr>
        <dsp:cNvPr id="0" name=""/>
        <dsp:cNvSpPr/>
      </dsp:nvSpPr>
      <dsp:spPr>
        <a:xfrm rot="10800000">
          <a:off x="2247662" y="232"/>
          <a:ext cx="7494299" cy="161988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560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900" b="1" kern="12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организационно-функциональный этап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900" b="1" kern="12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(1998–2006 гг.)</a:t>
          </a:r>
        </a:p>
      </dsp:txBody>
      <dsp:txXfrm rot="10800000">
        <a:off x="2652634" y="232"/>
        <a:ext cx="7089327" cy="1619889"/>
      </dsp:txXfrm>
    </dsp:sp>
    <dsp:sp modelId="{9FC3128F-A48C-4C9D-BD7F-17575C6392DE}">
      <dsp:nvSpPr>
        <dsp:cNvPr id="0" name=""/>
        <dsp:cNvSpPr/>
      </dsp:nvSpPr>
      <dsp:spPr>
        <a:xfrm>
          <a:off x="1527661" y="90176"/>
          <a:ext cx="1440002" cy="144000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D3B835-A34C-4F8F-95A0-003420611E3B}">
      <dsp:nvSpPr>
        <dsp:cNvPr id="0" name=""/>
        <dsp:cNvSpPr/>
      </dsp:nvSpPr>
      <dsp:spPr>
        <a:xfrm rot="10800000">
          <a:off x="2247662" y="1746410"/>
          <a:ext cx="7494299" cy="161988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560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b="1" kern="12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информационно-коммуникативный этап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(2007–2021 гг.)</a:t>
          </a:r>
          <a:endParaRPr lang="ru-RU" sz="2000" b="1" kern="1200" dirty="0">
            <a:solidFill>
              <a:schemeClr val="accent6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2652634" y="1746410"/>
        <a:ext cx="7089327" cy="1619889"/>
      </dsp:txXfrm>
    </dsp:sp>
    <dsp:sp modelId="{CB6C3F2E-36F8-426C-A213-37D925F4E2AA}">
      <dsp:nvSpPr>
        <dsp:cNvPr id="0" name=""/>
        <dsp:cNvSpPr/>
      </dsp:nvSpPr>
      <dsp:spPr>
        <a:xfrm>
          <a:off x="1527661" y="1836354"/>
          <a:ext cx="1440002" cy="144000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11EB5C-1158-429B-A0C5-043B352A550F}">
      <dsp:nvSpPr>
        <dsp:cNvPr id="0" name=""/>
        <dsp:cNvSpPr/>
      </dsp:nvSpPr>
      <dsp:spPr>
        <a:xfrm rot="10800000">
          <a:off x="2247662" y="3492588"/>
          <a:ext cx="7494299" cy="161988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0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этап трансформации коммуникации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(с 2022 года)</a:t>
          </a:r>
          <a:endParaRPr lang="ru-RU" sz="2000" b="1" kern="1200" dirty="0">
            <a:solidFill>
              <a:schemeClr val="accent6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2652634" y="3492588"/>
        <a:ext cx="7089327" cy="1619889"/>
      </dsp:txXfrm>
    </dsp:sp>
    <dsp:sp modelId="{3FE41443-D625-4F49-A86D-576BABDB8BDD}">
      <dsp:nvSpPr>
        <dsp:cNvPr id="0" name=""/>
        <dsp:cNvSpPr/>
      </dsp:nvSpPr>
      <dsp:spPr>
        <a:xfrm>
          <a:off x="1527661" y="3582532"/>
          <a:ext cx="1440002" cy="144000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4302625" cy="340265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9" y="4"/>
            <a:ext cx="4302625" cy="340265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6E3D2E42-89E8-44CF-84EA-B41591B26BC0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7413"/>
            <a:ext cx="4302625" cy="340265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9" y="6457413"/>
            <a:ext cx="4302625" cy="340265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D86054A3-6285-475A-9642-26A616B4A9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8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1543" cy="341064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2" y="0"/>
            <a:ext cx="4301543" cy="341064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5F92A823-5128-4D9F-BE97-619BCB1A3D41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71384"/>
            <a:ext cx="7941310" cy="2676585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6456612"/>
            <a:ext cx="4301543" cy="341064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2" y="6456612"/>
            <a:ext cx="4301543" cy="341064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A0ECEF1D-4437-454D-980A-3B7DF53C80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86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CEF1D-4437-454D-980A-3B7DF53C800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268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CEF1D-4437-454D-980A-3B7DF53C800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187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CEF1D-4437-454D-980A-3B7DF53C800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596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CEF1D-4437-454D-980A-3B7DF53C800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955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CEF1D-4437-454D-980A-3B7DF53C800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784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CEF1D-4437-454D-980A-3B7DF53C800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301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5C0D08-A11F-4D8E-B4A7-12477E35EC5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361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5C0D08-A11F-4D8E-B4A7-12477E35EC5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14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5C0D08-A11F-4D8E-B4A7-12477E35EC5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519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CEF1D-4437-454D-980A-3B7DF53C800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55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CEF1D-4437-454D-980A-3B7DF53C800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924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8DEF-BBB8-4033-A7E0-941DC82E8931}" type="datetime1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Национальный центр правовой информации Республики Беларусь  www.pravo.by, www.ncpi.gov.by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9C56-98CA-A848-8694-BDB6AB8D6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308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EF1C-DEEC-4038-A1FB-0A892F6824CB}" type="datetime1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Национальный центр правовой информации Республики Беларусь  www.pravo.by, www.ncpi.gov.by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9C56-98CA-A848-8694-BDB6AB8D6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66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4815-4ACE-44BD-BF87-23FFD58F5EC3}" type="datetime1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Национальный центр правовой информации Республики Беларусь  www.pravo.by, www.ncpi.gov.by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9C56-98CA-A848-8694-BDB6AB8D6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34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FAC2-CE84-4539-BB6F-922B82C3487C}" type="datetime1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Национальный центр правовой информации Республики Беларусь  www.pravo.by, www.ncpi.gov.by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9C56-98CA-A848-8694-BDB6AB8D6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83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F508-04A7-4DEA-9DAF-DB5DF6CCF502}" type="datetime1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Национальный центр правовой информации Республики Беларусь  www.pravo.by, www.ncpi.gov.by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9C56-98CA-A848-8694-BDB6AB8D6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97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9E70-4843-4DAB-820A-150DD513CD45}" type="datetime1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Национальный центр правовой информации Республики Беларусь  www.pravo.by, www.ncpi.gov.by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9C56-98CA-A848-8694-BDB6AB8D6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08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55641-AB0A-4E90-95F8-D137CB34A188}" type="datetime1">
              <a:rPr lang="ru-RU" smtClean="0"/>
              <a:pPr/>
              <a:t>30.01.2023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Национальный центр правовой информации Республики Беларусь  www.pravo.by, www.ncpi.gov.by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9C56-98CA-A848-8694-BDB6AB8D6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15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6505-0FFF-4B80-872B-EE8C0A1A620F}" type="datetime1">
              <a:rPr lang="ru-RU" smtClean="0"/>
              <a:pPr/>
              <a:t>30.01.2023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Национальный центр правовой информации Республики Беларусь  www.pravo.by, www.ncpi.gov.by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9C56-98CA-A848-8694-BDB6AB8D6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414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54F6-D8B8-4B78-8403-B7EC1A9F7467}" type="datetime1">
              <a:rPr lang="ru-RU" smtClean="0"/>
              <a:pPr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Национальный центр правовой информации Республики Беларусь  www.pravo.by, www.ncpi.gov.by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9C56-98CA-A848-8694-BDB6AB8D6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799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B31A-4451-4745-9330-E6CC2EF1549C}" type="datetime1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Национальный центр правовой информации Республики Беларусь  www.pravo.by, www.ncpi.gov.by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9C56-98CA-A848-8694-BDB6AB8D6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99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C024-470C-4179-8547-A056D4E32A49}" type="datetime1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Национальный центр правовой информации Республики Беларусь  www.pravo.by, www.ncpi.gov.by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9C56-98CA-A848-8694-BDB6AB8D6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35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3336C-8F28-4651-8333-D23520A16DA6}" type="datetime1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Национальный центр правовой информации Республики Беларусь  www.pravo.by, www.ncpi.gov.by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69C56-98CA-A848-8694-BDB6AB8D6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88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4.pn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.pn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5.png"/><Relationship Id="rId9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9" descr="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9366" y="196228"/>
            <a:ext cx="1271016" cy="1258824"/>
          </a:xfrm>
          <a:prstGeom prst="rect">
            <a:avLst/>
          </a:prstGeom>
        </p:spPr>
      </p:pic>
      <p:sp>
        <p:nvSpPr>
          <p:cNvPr id="13" name="Название 1"/>
          <p:cNvSpPr txBox="1">
            <a:spLocks/>
          </p:cNvSpPr>
          <p:nvPr/>
        </p:nvSpPr>
        <p:spPr>
          <a:xfrm>
            <a:off x="5354595" y="2030839"/>
            <a:ext cx="6614983" cy="3051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ЦИФРОВИЗАЦИЯ И ПУБЛИЧНЫЕ ЦЕНТРЫ ДОСТУПА К ПРАВОВОЙ ИНФОРМАЦИИ БЕЛАРУСИ:</a:t>
            </a:r>
          </a:p>
          <a:p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ВЗГЛЯД В БУДУЩЕЕ</a:t>
            </a:r>
          </a:p>
          <a:p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Мательский Андрей Францевич</a:t>
            </a:r>
            <a:endParaRPr lang="ru-RU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директор Национального центра правовой информации Республики Беларусь</a:t>
            </a:r>
          </a:p>
          <a:p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0" y="-17712"/>
            <a:ext cx="12196446" cy="6893597"/>
            <a:chOff x="-5862" y="-17585"/>
            <a:chExt cx="12196446" cy="6893597"/>
          </a:xfrm>
        </p:grpSpPr>
        <p:pic>
          <p:nvPicPr>
            <p:cNvPr id="10" name="Изображение 2" descr="fon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62" y="-17585"/>
              <a:ext cx="9191463" cy="6893597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5"/>
            <a:srcRect t="1420" r="5244" b="11681"/>
            <a:stretch/>
          </p:blipFill>
          <p:spPr>
            <a:xfrm>
              <a:off x="9013371" y="-17584"/>
              <a:ext cx="3177213" cy="6893596"/>
            </a:xfrm>
            <a:prstGeom prst="rect">
              <a:avLst/>
            </a:prstGeom>
          </p:spPr>
        </p:pic>
      </p:grpSp>
      <p:pic>
        <p:nvPicPr>
          <p:cNvPr id="14" name="Изображение 9" descr="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766" y="348628"/>
            <a:ext cx="1271016" cy="1258824"/>
          </a:xfrm>
          <a:prstGeom prst="rect">
            <a:avLst/>
          </a:prstGeom>
        </p:spPr>
      </p:pic>
      <p:sp>
        <p:nvSpPr>
          <p:cNvPr id="15" name="Название 1"/>
          <p:cNvSpPr txBox="1">
            <a:spLocks/>
          </p:cNvSpPr>
          <p:nvPr/>
        </p:nvSpPr>
        <p:spPr>
          <a:xfrm>
            <a:off x="2397211" y="1446815"/>
            <a:ext cx="8102155" cy="3830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СТАНОВЛЕНИЕ И РАЗВИТИЕ ПУБЛИЧНЫХ ЦЕНТРОВ ДОСТУПА К ПРАВОВОЙ ИНФОРМАЦИИ В УСЛОВИЯХ ЦИФРОВИЗАЦИИ</a:t>
            </a:r>
          </a:p>
          <a:p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16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polos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75" y="1"/>
            <a:ext cx="3716569" cy="685800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2136157" y="6603425"/>
            <a:ext cx="84296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ru-RU" sz="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© 20</a:t>
            </a:r>
            <a:r>
              <a:rPr lang="ru-RU" altLang="ru-RU" sz="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  <a:r>
              <a:rPr lang="en-US" altLang="ru-RU" sz="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НЦПИ</a:t>
            </a:r>
            <a:r>
              <a:rPr lang="ru-RU" sz="8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ru-RU" sz="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Мы делаем право доступным для всех! </a:t>
            </a:r>
          </a:p>
        </p:txBody>
      </p:sp>
      <p:pic>
        <p:nvPicPr>
          <p:cNvPr id="23" name="Изображение 7" descr="logo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228" y="430938"/>
            <a:ext cx="838443" cy="8304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14422"/>
            <a:ext cx="12191999" cy="1134806"/>
          </a:xfrm>
        </p:spPr>
        <p:txBody>
          <a:bodyPr>
            <a:normAutofit/>
          </a:bodyPr>
          <a:lstStyle/>
          <a:p>
            <a:r>
              <a:rPr lang="ru-RU" sz="2000" b="1" cap="all" dirty="0" smtClean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  <a:t>Юридическое консультирование в публичных центрах</a:t>
            </a:r>
            <a:br>
              <a:rPr lang="ru-RU" sz="2000" b="1" cap="all" dirty="0" smtClean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cap="all" dirty="0" smtClean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  <a:t> правовой информации</a:t>
            </a:r>
            <a:endParaRPr lang="ru-RU" sz="2000" b="1" cap="all" dirty="0">
              <a:solidFill>
                <a:srgbClr val="1887C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956136" y="1166015"/>
            <a:ext cx="5265315" cy="280076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Профессиональное юридическое консультирование содействовало трансформации информационно-правового библиотечного обслуживания пользователей в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информационно-правовой коммуникационный сервис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позволяющий гражданам использовать доступные в центрах информационные правовые ресурсы и получать информацию в процессе общения с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практикующими юристами (нотариусами, адвокатами, иными специалистами государственных и общественных организаций).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445233"/>
            <a:ext cx="540000" cy="53957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3" t="-9444" r="12576" b="263"/>
          <a:stretch/>
        </p:blipFill>
        <p:spPr>
          <a:xfrm>
            <a:off x="7118610" y="1163649"/>
            <a:ext cx="3317618" cy="2497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609" y="3966782"/>
            <a:ext cx="3317619" cy="2345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68" y="3966782"/>
            <a:ext cx="3640011" cy="24297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168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55"/>
    </mc:Choice>
    <mc:Fallback xmlns="">
      <p:transition spd="slow" advTm="2145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698902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  <a:t>ДИНАМИКА ОСНОВНЫХ ПОКАЗАТЕЛЕЙ ПУБЛИЧНЫХ </a:t>
            </a:r>
            <a:r>
              <a:rPr lang="ru-RU" sz="2000" b="1" cap="all" dirty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2000" b="1" cap="all" dirty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cap="all" dirty="0" smtClean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  <a:t>ЦЕНТРОВ </a:t>
            </a:r>
            <a:r>
              <a:rPr lang="ru-RU" sz="2000" b="1" cap="all" dirty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  <a:t>ПРАВОВОЙ ИНФОРМАЦИИ</a:t>
            </a:r>
            <a:endParaRPr lang="ru-RU" sz="2000" b="1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173561"/>
              </p:ext>
            </p:extLst>
          </p:nvPr>
        </p:nvGraphicFramePr>
        <p:xfrm>
          <a:off x="838200" y="1064030"/>
          <a:ext cx="10515600" cy="557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Изображение 4" descr="polos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75" y="1"/>
            <a:ext cx="371656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36157" y="6642557"/>
            <a:ext cx="84296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ru-RU" sz="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© 20</a:t>
            </a:r>
            <a:r>
              <a:rPr lang="ru-RU" altLang="ru-RU" sz="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  <a:r>
              <a:rPr lang="en-US" altLang="ru-RU" sz="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НЦПИ</a:t>
            </a:r>
            <a:r>
              <a:rPr lang="ru-RU" sz="8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ru-RU" sz="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Мы делаем право доступным для всех! </a:t>
            </a:r>
          </a:p>
        </p:txBody>
      </p:sp>
      <p:pic>
        <p:nvPicPr>
          <p:cNvPr id="6" name="Изображение 7" descr="logo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803" y="365128"/>
            <a:ext cx="838443" cy="8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4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polos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75" y="1"/>
            <a:ext cx="3716569" cy="685800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2136157" y="6603425"/>
            <a:ext cx="84296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ru-RU" sz="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© 20</a:t>
            </a:r>
            <a:r>
              <a:rPr lang="ru-RU" altLang="ru-RU" sz="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  <a:r>
              <a:rPr lang="en-US" altLang="ru-RU" sz="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НЦПИ</a:t>
            </a:r>
            <a:r>
              <a:rPr lang="ru-RU" sz="8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ru-RU" sz="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Мы делаем право доступным для всех! </a:t>
            </a:r>
          </a:p>
        </p:txBody>
      </p:sp>
      <p:pic>
        <p:nvPicPr>
          <p:cNvPr id="23" name="Изображение 7" descr="logo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088" y="318828"/>
            <a:ext cx="838443" cy="8304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14422"/>
            <a:ext cx="12191999" cy="1134806"/>
          </a:xfrm>
        </p:spPr>
        <p:txBody>
          <a:bodyPr>
            <a:normAutofit/>
          </a:bodyPr>
          <a:lstStyle/>
          <a:p>
            <a:r>
              <a:rPr lang="ru-RU" sz="2000" b="1" cap="all" dirty="0" smtClean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  <a:t>ЮридическИЕ КОНСУЛЬТАЦИИ в ПУБЛИЧНЫХ </a:t>
            </a:r>
            <a:br>
              <a:rPr lang="ru-RU" sz="2000" b="1" cap="all" dirty="0" smtClean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cap="all" dirty="0" smtClean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  <a:t>ЦЕНТРАХ ПРАВОВОЙ ИНФОРМАЦИИ</a:t>
            </a:r>
            <a:endParaRPr lang="ru-RU" sz="2000" b="1" cap="all" dirty="0">
              <a:solidFill>
                <a:srgbClr val="1887C9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1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536667"/>
              </p:ext>
            </p:extLst>
          </p:nvPr>
        </p:nvGraphicFramePr>
        <p:xfrm>
          <a:off x="759071" y="1375460"/>
          <a:ext cx="10515600" cy="5001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5063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55"/>
    </mc:Choice>
    <mc:Fallback xmlns="">
      <p:transition spd="slow" advTm="2145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87829" y="174823"/>
            <a:ext cx="10515600" cy="1087395"/>
          </a:xfrm>
        </p:spPr>
        <p:txBody>
          <a:bodyPr>
            <a:no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ТЕМАТИКА ОБРАЩЕНИЙ ПОЛЬЗОВАТЕЛЕЙ ПУБЛИЧНЫХ </a:t>
            </a:r>
            <a:br>
              <a:rPr lang="ru-RU" sz="2000" b="1" dirty="0" smtClean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ЦЕНТРОВ</a:t>
            </a:r>
            <a:r>
              <a:rPr lang="ru-RU" sz="20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ПРАВОВОЙ ИНФОРМАЦИИ ПО ПРАВОВЫМ ВОПРОСАМ</a:t>
            </a:r>
            <a:br>
              <a:rPr lang="ru-RU" sz="2000" b="1" dirty="0" smtClean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2021 ГОДУ</a:t>
            </a:r>
            <a:r>
              <a:rPr lang="ru-RU" sz="20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000" b="1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8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Изображение 4" descr="polos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75" y="-33419"/>
            <a:ext cx="3716569" cy="6858000"/>
          </a:xfrm>
          <a:prstGeom prst="rect">
            <a:avLst/>
          </a:prstGeom>
        </p:spPr>
      </p:pic>
      <p:pic>
        <p:nvPicPr>
          <p:cNvPr id="6" name="Изображение 7" descr="logo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790" y="332145"/>
            <a:ext cx="838443" cy="8304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36157" y="6603425"/>
            <a:ext cx="84296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ru-RU" sz="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© 20</a:t>
            </a:r>
            <a:r>
              <a:rPr lang="ru-RU" altLang="ru-RU" sz="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  <a:r>
              <a:rPr lang="en-US" altLang="ru-RU" sz="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НЦПИ</a:t>
            </a:r>
            <a:r>
              <a:rPr lang="ru-RU" sz="8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ru-RU" sz="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Мы делаем право доступным для всех! </a:t>
            </a:r>
          </a:p>
        </p:txBody>
      </p:sp>
      <p:sp>
        <p:nvSpPr>
          <p:cNvPr id="10" name="object 2"/>
          <p:cNvSpPr/>
          <p:nvPr/>
        </p:nvSpPr>
        <p:spPr>
          <a:xfrm>
            <a:off x="1960606" y="1335633"/>
            <a:ext cx="8031892" cy="5098118"/>
          </a:xfrm>
          <a:prstGeom prst="rect">
            <a:avLst/>
          </a:prstGeom>
          <a:blipFill>
            <a:blip r:embed="rId4" cstate="print"/>
            <a:srcRect/>
            <a:stretch>
              <a:fillRect l="781" t="-43094" r="-78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31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polos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75" y="1"/>
            <a:ext cx="3716569" cy="685800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2136157" y="6603425"/>
            <a:ext cx="84296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ru-RU" sz="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© 20</a:t>
            </a:r>
            <a:r>
              <a:rPr lang="ru-RU" altLang="ru-RU" sz="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  <a:r>
              <a:rPr lang="en-US" altLang="ru-RU" sz="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НЦПИ</a:t>
            </a:r>
            <a:r>
              <a:rPr lang="ru-RU" sz="8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ru-RU" sz="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Мы делаем право доступным для всех! </a:t>
            </a:r>
          </a:p>
        </p:txBody>
      </p:sp>
      <p:pic>
        <p:nvPicPr>
          <p:cNvPr id="23" name="Изображение 7" descr="logo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228" y="430938"/>
            <a:ext cx="838443" cy="8304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14422"/>
            <a:ext cx="12191999" cy="1134806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  <a:t>МЕРОПРИЯТИЯ ПО ПРАВОВОМУ ПРОСВЕЩЕНИЮ В ПУБЛИЧНЫХ</a:t>
            </a:r>
            <a:br>
              <a:rPr lang="ru-RU" sz="2000" b="1" cap="all" dirty="0" smtClean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cap="all" dirty="0" smtClean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  <a:t> ЦЕНТРАХ ПРАВОВОЙ ИНФОРМАЦИИ</a:t>
            </a:r>
            <a:endParaRPr lang="ru-RU" sz="2000" b="1" cap="all" dirty="0">
              <a:solidFill>
                <a:srgbClr val="1887C9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861" y="1559008"/>
            <a:ext cx="3944787" cy="28994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57" y="1277134"/>
            <a:ext cx="4217325" cy="28150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94" y="4428515"/>
            <a:ext cx="2847705" cy="213577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2537" y="4667537"/>
            <a:ext cx="3387295" cy="2043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427" y="1887245"/>
            <a:ext cx="3290894" cy="440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55"/>
    </mc:Choice>
    <mc:Fallback xmlns="">
      <p:transition spd="slow" advTm="2145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polos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75" y="1"/>
            <a:ext cx="3716569" cy="685800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2136157" y="6603425"/>
            <a:ext cx="84296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ru-RU" sz="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© 20</a:t>
            </a:r>
            <a:r>
              <a:rPr lang="ru-RU" altLang="ru-RU" sz="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  <a:r>
              <a:rPr lang="en-US" altLang="ru-RU" sz="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НЦПИ</a:t>
            </a:r>
            <a:r>
              <a:rPr lang="ru-RU" sz="8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ru-RU" sz="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Мы делаем право доступным для всех! </a:t>
            </a:r>
          </a:p>
        </p:txBody>
      </p:sp>
      <p:pic>
        <p:nvPicPr>
          <p:cNvPr id="23" name="Изображение 7" descr="logo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228" y="430938"/>
            <a:ext cx="838443" cy="8304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14422"/>
            <a:ext cx="12191999" cy="1134806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2000" b="1" cap="all" dirty="0" smtClean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cap="all" dirty="0" smtClean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  <a:t>этап </a:t>
            </a:r>
            <a:r>
              <a:rPr lang="ru-RU" sz="2000" b="1" cap="all" dirty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2000" b="1" cap="all" dirty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cap="all" dirty="0" smtClean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  <a:t>трансформации коммуникации публичных центров</a:t>
            </a:r>
            <a:br>
              <a:rPr lang="ru-RU" sz="2000" b="1" cap="all" dirty="0" smtClean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cap="all" dirty="0" smtClean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  <a:t> правовой информации</a:t>
            </a:r>
            <a:r>
              <a:rPr lang="ru-RU" sz="2000" b="1" cap="all" dirty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2000" b="1" cap="all" dirty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cap="all" dirty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  <a:t>(с 2022 года)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24428" y="1495235"/>
            <a:ext cx="5580806" cy="501675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 июня 2022 г. НЦПИ и Министерством культуры подписан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мероприятий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развитию публичных центров правовой информации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Республике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Беларусь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2022–2025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годы. </a:t>
            </a:r>
          </a:p>
          <a:p>
            <a:pPr algn="just">
              <a:spcBef>
                <a:spcPts val="0"/>
              </a:spcBef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задачи: </a:t>
            </a:r>
          </a:p>
          <a:p>
            <a:pPr algn="just">
              <a:spcBef>
                <a:spcPts val="0"/>
              </a:spcBef>
              <a:buNone/>
            </a:pP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вовлечение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ПЦПИ в реализацию проектов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информационно-правовой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политики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государства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algn="just">
              <a:spcBef>
                <a:spcPts val="0"/>
              </a:spcBef>
              <a:buNone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расширение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партнерских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связей центров; </a:t>
            </a:r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на базе центров встреч по разъяснению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общезначимых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вновь принятых и действующих правовых актов для граждан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algn="just">
              <a:spcBef>
                <a:spcPts val="0"/>
              </a:spcBef>
              <a:buNone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наращивание виртуальной среды ПЦПИ при организации мероприятий по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правовому просвещению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пользователей.</a:t>
            </a:r>
          </a:p>
          <a:p>
            <a:pPr algn="just">
              <a:spcBef>
                <a:spcPts val="0"/>
              </a:spcBef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6923520" y="4663825"/>
            <a:ext cx="4715069" cy="1323439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ru-RU" sz="1600" dirty="0"/>
          </a:p>
          <a:p>
            <a:pPr algn="just">
              <a:spcBef>
                <a:spcPct val="0"/>
              </a:spcBef>
              <a:buNone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Планируется создание информационного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ресурса,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посвященного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правовому просвещению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ПЦПИ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(на сайте НЦПИ).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886626" y="1497095"/>
            <a:ext cx="4751963" cy="3293209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ru-RU" alt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Ресурсы ПЦПИ:</a:t>
            </a:r>
          </a:p>
          <a:p>
            <a:pPr algn="just">
              <a:spcBef>
                <a:spcPct val="0"/>
              </a:spcBef>
              <a:buNone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государственные информационно-правовые ресурсы сети Интернет: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правовой Интернет-портал Республики Беларусь, Детский правовой сайт, Правовой форум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Беларуси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algn="just">
              <a:spcBef>
                <a:spcPct val="0"/>
              </a:spcBef>
              <a:buNone/>
            </a:pPr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информационно-поисковые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системы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«ЭТАЛОН»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 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«ЭТАЛОН-ONLINE»;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ru-RU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печатные издания НЦПИ (тексты Конституции, кодексов, законов и иных НПА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09" y="5282442"/>
            <a:ext cx="488903" cy="4885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9017" y="2105488"/>
            <a:ext cx="444503" cy="4445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86109" y="3473241"/>
            <a:ext cx="437411" cy="4374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85715" y="4270189"/>
            <a:ext cx="437805" cy="4378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" y="1565912"/>
            <a:ext cx="540000" cy="5395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50" y="3326366"/>
            <a:ext cx="461578" cy="4734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76" y="4033483"/>
            <a:ext cx="461578" cy="47341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32" y="4637270"/>
            <a:ext cx="461578" cy="4734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0" y="5578091"/>
            <a:ext cx="461578" cy="47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3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55"/>
    </mc:Choice>
    <mc:Fallback xmlns="">
      <p:transition spd="slow" advTm="2145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polos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75" y="1"/>
            <a:ext cx="3716569" cy="685800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2136157" y="6603425"/>
            <a:ext cx="84296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ru-RU" sz="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© 20</a:t>
            </a:r>
            <a:r>
              <a:rPr lang="ru-RU" altLang="ru-RU" sz="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  <a:r>
              <a:rPr lang="en-US" altLang="ru-RU" sz="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НЦПИ</a:t>
            </a:r>
            <a:r>
              <a:rPr lang="ru-RU" sz="8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ru-RU" sz="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Мы делаем право доступным для всех! </a:t>
            </a:r>
          </a:p>
        </p:txBody>
      </p:sp>
      <p:pic>
        <p:nvPicPr>
          <p:cNvPr id="23" name="Изображение 7" descr="logo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228" y="430938"/>
            <a:ext cx="838443" cy="8304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189212"/>
            <a:ext cx="12191999" cy="809936"/>
          </a:xfrm>
        </p:spPr>
        <p:txBody>
          <a:bodyPr>
            <a:normAutofit fontScale="90000"/>
          </a:bodyPr>
          <a:lstStyle/>
          <a:p>
            <a:r>
              <a:rPr lang="ru-RU" sz="2200" b="1" cap="all" dirty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  <a:t> </a:t>
            </a:r>
            <a:br>
              <a:rPr lang="ru-RU" sz="2200" b="1" cap="all" dirty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700" b="1" cap="all" dirty="0" smtClean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  <a:t>ЭТАПЫ РАЗВИТИЯ публичных центров </a:t>
            </a:r>
            <a:br>
              <a:rPr lang="ru-RU" sz="2700" b="1" cap="all" dirty="0" smtClean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700" b="1" cap="all" dirty="0" smtClean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  <a:t>правовой информации</a:t>
            </a:r>
            <a:endParaRPr lang="ru-RU" sz="2700" b="1" cap="all" dirty="0">
              <a:solidFill>
                <a:srgbClr val="1887C9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11912049"/>
              </p:ext>
            </p:extLst>
          </p:nvPr>
        </p:nvGraphicFramePr>
        <p:xfrm>
          <a:off x="152722" y="1256118"/>
          <a:ext cx="11269623" cy="5112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1516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55"/>
    </mc:Choice>
    <mc:Fallback xmlns="">
      <p:transition spd="slow" advTm="2145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polos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75" y="1"/>
            <a:ext cx="3716569" cy="685800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2136157" y="6603425"/>
            <a:ext cx="84296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ru-RU" sz="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© 20</a:t>
            </a:r>
            <a:r>
              <a:rPr lang="ru-RU" altLang="ru-RU" sz="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  <a:r>
              <a:rPr lang="en-US" altLang="ru-RU" sz="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НЦПИ</a:t>
            </a:r>
            <a:r>
              <a:rPr lang="ru-RU" sz="8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ru-RU" sz="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Мы делаем право доступным для всех! </a:t>
            </a:r>
          </a:p>
        </p:txBody>
      </p:sp>
      <p:pic>
        <p:nvPicPr>
          <p:cNvPr id="23" name="Изображение 7" descr="logo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228" y="430938"/>
            <a:ext cx="838443" cy="8304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129236"/>
            <a:ext cx="12191999" cy="1188358"/>
          </a:xfrm>
        </p:spPr>
        <p:txBody>
          <a:bodyPr>
            <a:normAutofit fontScale="90000"/>
          </a:bodyPr>
          <a:lstStyle/>
          <a:p>
            <a:r>
              <a:rPr lang="ru-RU" sz="2200" b="1" cap="all" dirty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  <a:t> </a:t>
            </a:r>
            <a:br>
              <a:rPr lang="ru-RU" sz="2200" b="1" cap="all" dirty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200" b="1" cap="all" dirty="0" smtClean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  <a:t>ОРГАНИЗАЦИОННО-ФУНКЦИОНАЛЬНЫЙ этап развития </a:t>
            </a:r>
            <a:br>
              <a:rPr lang="ru-RU" sz="2200" b="1" cap="all" dirty="0" smtClean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200" b="1" cap="all" dirty="0" smtClean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  <a:t>публичных центров правовой информации</a:t>
            </a:r>
            <a:r>
              <a:rPr lang="ru-RU" sz="2200" b="1" cap="all" dirty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2200" b="1" cap="all" dirty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200" b="1" cap="all" dirty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ru-RU" sz="2200" b="1" cap="all" dirty="0" smtClean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  <a:t>1998–2006 гг.)</a:t>
            </a:r>
            <a:r>
              <a:rPr lang="ru-RU" sz="2800" b="1" cap="all" dirty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2800" b="1" cap="all" dirty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</a:br>
            <a:endParaRPr lang="ru-RU" sz="2800" b="1" cap="all" dirty="0">
              <a:solidFill>
                <a:srgbClr val="1887C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046204" y="1188359"/>
            <a:ext cx="5315310" cy="384720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Миссия ПЦПИ:</a:t>
            </a:r>
          </a:p>
          <a:p>
            <a:pPr algn="just">
              <a:spcBef>
                <a:spcPct val="0"/>
              </a:spcBef>
              <a:buNone/>
            </a:pP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и совершенствование единой государственной системы правовой информации, обеспечение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конституционного права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граждан на получение полной, официальной и актуальной правовой информации и повышение правовой культуры общества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ПЦПИ: </a:t>
            </a:r>
            <a:endParaRPr lang="ru-RU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свободного доступа граждан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правовой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информации, содержащейся на бумажных носителях и в компьютерных базах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банках данных, создаваемых НЦПИ; </a:t>
            </a:r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оказание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помощи по пользованию такими базами </a:t>
            </a:r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банками данных.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6836600" y="1263448"/>
            <a:ext cx="4815897" cy="255454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ru-RU" alt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Ресурсы ПЦПИ</a:t>
            </a:r>
            <a:r>
              <a:rPr lang="ru-RU" alt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>
              <a:spcBef>
                <a:spcPct val="0"/>
              </a:spcBef>
              <a:buNone/>
            </a:pPr>
            <a:endParaRPr lang="ru-RU" alt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печатные издания НЦПИ (тексты Конституции, кодексов, законов и иных НПА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pPr algn="just">
              <a:spcBef>
                <a:spcPct val="0"/>
              </a:spcBef>
              <a:buNone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компьютерный банк данных правовой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информации, государственные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информационно-правовые ресурсы сети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Интернет: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правовой Интернет-портал Республики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Беларусь,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etalonline.by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1017003" y="5085151"/>
            <a:ext cx="5136661" cy="107721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ПЦПИ функционируют преимущественно как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каналы информирования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населения об актуальном законодательстве.</a:t>
            </a:r>
          </a:p>
          <a:p>
            <a:pPr algn="just">
              <a:spcBef>
                <a:spcPct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1480" y="4458934"/>
            <a:ext cx="416901" cy="416901"/>
          </a:xfrm>
          <a:prstGeom prst="rect">
            <a:avLst/>
          </a:prstGeom>
        </p:spPr>
      </p:pic>
      <p:pic>
        <p:nvPicPr>
          <p:cNvPr id="17" name="Рисунок 24" descr="распространение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24" y="5210189"/>
            <a:ext cx="621411" cy="545461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8408" y="3869718"/>
            <a:ext cx="1912280" cy="24308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3199" y="3266521"/>
            <a:ext cx="402131" cy="40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68160" y="1810310"/>
            <a:ext cx="402131" cy="40213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68159" y="2483322"/>
            <a:ext cx="402131" cy="40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1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55"/>
    </mc:Choice>
    <mc:Fallback xmlns="">
      <p:transition spd="slow" advTm="2145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polos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75" y="1"/>
            <a:ext cx="3716569" cy="685800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2136157" y="6603425"/>
            <a:ext cx="84296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ru-RU" sz="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© 20</a:t>
            </a:r>
            <a:r>
              <a:rPr lang="ru-RU" altLang="ru-RU" sz="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  <a:r>
              <a:rPr lang="en-US" altLang="ru-RU" sz="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НЦПИ</a:t>
            </a:r>
            <a:r>
              <a:rPr lang="ru-RU" sz="8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ru-RU" sz="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Мы делаем право доступным для всех! </a:t>
            </a:r>
          </a:p>
        </p:txBody>
      </p:sp>
      <p:pic>
        <p:nvPicPr>
          <p:cNvPr id="23" name="Изображение 7" descr="logo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228" y="430938"/>
            <a:ext cx="838443" cy="8304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134802"/>
            <a:ext cx="12191999" cy="1116597"/>
          </a:xfrm>
        </p:spPr>
        <p:txBody>
          <a:bodyPr>
            <a:normAutofit/>
          </a:bodyPr>
          <a:lstStyle/>
          <a:p>
            <a:r>
              <a:rPr lang="ru-RU" sz="2000" b="1" cap="all" dirty="0" smtClean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  <a:t>информационно-коммуникативный этап развития</a:t>
            </a:r>
            <a:br>
              <a:rPr lang="ru-RU" sz="2000" b="1" cap="all" dirty="0" smtClean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cap="all" dirty="0" smtClean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  <a:t>публичных центров правовой информации</a:t>
            </a:r>
            <a:r>
              <a:rPr lang="ru-RU" sz="2000" b="1" cap="all" dirty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2000" b="1" cap="all" dirty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cap="all" dirty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ru-RU" sz="2000" b="1" cap="all" dirty="0" smtClean="0">
                <a:solidFill>
                  <a:srgbClr val="1887C9"/>
                </a:solidFill>
                <a:latin typeface="Tahoma" pitchFamily="34" charset="0"/>
                <a:cs typeface="Tahoma" pitchFamily="34" charset="0"/>
              </a:rPr>
              <a:t>2007–2021 гг.)</a:t>
            </a:r>
            <a:endParaRPr lang="ru-RU" sz="2000" b="1" cap="all" dirty="0">
              <a:solidFill>
                <a:srgbClr val="1887C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946016" y="1300100"/>
            <a:ext cx="5265315" cy="532453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</a:pP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Миссия ПЦПИ: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государственных гарантий обеспечения права граждан на получение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правовой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информации; содействие правовому просвещению, повышению правовой информированности и правовой культуры граждан; содействие популяризации государственных информационно-правовых ресурсов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 ПЦПИ: </a:t>
            </a:r>
            <a:endParaRPr lang="ru-RU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свободного доступа граждан к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правовой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информации; </a:t>
            </a:r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фонда печатных и электронных изданий, государственных информационно-правовых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ресурсов; </a:t>
            </a:r>
          </a:p>
          <a:p>
            <a:pPr algn="just">
              <a:spcBef>
                <a:spcPts val="0"/>
              </a:spcBef>
              <a:buNone/>
            </a:pPr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использование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эффективных форм и методов библиотечного, информационного и справочно-библиографического обслуживания в целях формирования правовых знаний,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уважительного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отношения к праву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6820930" y="1303838"/>
            <a:ext cx="4761470" cy="353943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ru-RU" alt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Ресурсы </a:t>
            </a:r>
            <a:r>
              <a:rPr lang="ru-RU" alt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ПЦПИ</a:t>
            </a:r>
            <a:r>
              <a:rPr lang="ru-RU" alt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>
              <a:spcBef>
                <a:spcPct val="0"/>
              </a:spcBef>
              <a:buNone/>
            </a:pPr>
            <a:endParaRPr lang="ru-RU" alt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информационно-поисковые системы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«ЭТАЛОН»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 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«ЭТАЛОН-ONLINE»;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государственные информационно-правовые ресурсы сети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Интернет: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правовой Интернет-портал Республики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Беларусь, Детский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правовой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сайт, Правовой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форум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Беларуси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algn="just">
              <a:spcBef>
                <a:spcPct val="0"/>
              </a:spcBef>
              <a:buNone/>
            </a:pPr>
            <a:endParaRPr lang="ru-RU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печатные издания НЦПИ (тексты Конституции, кодексов, законов и иных НПА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806" y="4644000"/>
            <a:ext cx="3246971" cy="18264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3199" y="3592556"/>
            <a:ext cx="402131" cy="4021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3199" y="4322886"/>
            <a:ext cx="402131" cy="40213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8844" y="5294935"/>
            <a:ext cx="402131" cy="40213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66360" y="1852457"/>
            <a:ext cx="402131" cy="40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5532" y="2630001"/>
            <a:ext cx="402131" cy="40213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5531" y="4085478"/>
            <a:ext cx="402131" cy="40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55"/>
    </mc:Choice>
    <mc:Fallback xmlns="">
      <p:transition spd="slow" advTm="2145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Изображение 4" descr="polos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24" y="0"/>
            <a:ext cx="3716569" cy="685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7758" y="326671"/>
            <a:ext cx="944962" cy="944962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9373386" y="3529497"/>
            <a:ext cx="2212315" cy="2975271"/>
            <a:chOff x="9591506" y="3504649"/>
            <a:chExt cx="2212315" cy="2975271"/>
          </a:xfrm>
        </p:grpSpPr>
        <p:pic>
          <p:nvPicPr>
            <p:cNvPr id="8" name="Picture 35" descr="NRPA_20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2810" y="3504649"/>
              <a:ext cx="1028666" cy="1539217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1506" y="5102078"/>
              <a:ext cx="1077717" cy="1351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8" descr="Трудовой для Кати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8538" y="3514077"/>
              <a:ext cx="1065283" cy="1539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2454" y="5111504"/>
              <a:ext cx="1042513" cy="1368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2" descr="Памятники-діск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256" y="4515782"/>
              <a:ext cx="1149449" cy="108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Название 1"/>
          <p:cNvSpPr txBox="1">
            <a:spLocks/>
          </p:cNvSpPr>
          <p:nvPr/>
        </p:nvSpPr>
        <p:spPr>
          <a:xfrm>
            <a:off x="2009955" y="485627"/>
            <a:ext cx="8028789" cy="3112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ИНФОРМАЦИОННО-ПРАВОВЫЕ РЕСУРСЫ НЦПИ</a:t>
            </a:r>
            <a:endParaRPr lang="ru-RU" sz="2400" b="1" dirty="0">
              <a:solidFill>
                <a:srgbClr val="1887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7672751" y="1480854"/>
            <a:ext cx="3046592" cy="1623858"/>
            <a:chOff x="1174074" y="1310768"/>
            <a:chExt cx="3046592" cy="1623858"/>
          </a:xfrm>
        </p:grpSpPr>
        <p:sp>
          <p:nvSpPr>
            <p:cNvPr id="31" name="Shape 481"/>
            <p:cNvSpPr txBox="1">
              <a:spLocks/>
            </p:cNvSpPr>
            <p:nvPr/>
          </p:nvSpPr>
          <p:spPr>
            <a:xfrm>
              <a:off x="1174074" y="2210008"/>
              <a:ext cx="3046592" cy="724618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ctr" anchorCtr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600"/>
                </a:spcBef>
                <a:buClr>
                  <a:srgbClr val="C7D3E6"/>
                </a:buClr>
                <a:buSzPts val="2400"/>
                <a:buNone/>
              </a:pPr>
              <a:r>
                <a:rPr lang="ru-RU" sz="1700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  <a:sym typeface="Arial"/>
                </a:rPr>
                <a:t>Правовой форум Беларуси</a:t>
              </a:r>
            </a:p>
            <a:p>
              <a:pPr marL="0" indent="0" algn="ctr">
                <a:buNone/>
              </a:pPr>
              <a:r>
                <a:rPr lang="en-US" sz="1800" dirty="0">
                  <a:latin typeface="Roboto Condensed Light"/>
                  <a:sym typeface="Arial"/>
                </a:rPr>
                <a:t>www.forumpravo.by</a:t>
              </a:r>
              <a:endParaRPr lang="en-US" sz="2000" dirty="0">
                <a:latin typeface="Roboto Condensed Light"/>
                <a:sym typeface="Arial"/>
              </a:endParaRP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7629" y="1310768"/>
              <a:ext cx="2380211" cy="581659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490844" y="1304817"/>
            <a:ext cx="3885103" cy="2358415"/>
            <a:chOff x="4161616" y="3624359"/>
            <a:chExt cx="3885103" cy="2358415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4161616" y="4551613"/>
              <a:ext cx="3885103" cy="1431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buClr>
                  <a:srgbClr val="C7D3E6"/>
                </a:buClr>
                <a:buSzPts val="2400"/>
              </a:pPr>
              <a:r>
                <a:rPr lang="ru-RU" sz="1700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</a:rPr>
                <a:t>Национальный правовой Интернет-портал Республики Беларусь</a:t>
              </a:r>
              <a:endParaRPr lang="en-US" sz="17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endParaRPr>
            </a:p>
            <a:p>
              <a:pPr algn="ctr"/>
              <a:r>
                <a:rPr lang="en-US" dirty="0">
                  <a:latin typeface="Roboto Condensed Light"/>
                  <a:ea typeface="Roboto Condensed Light"/>
                  <a:cs typeface="Roboto Condensed Light"/>
                  <a:sym typeface="Roboto Condensed Light"/>
                </a:rPr>
                <a:t>www.pravo.by (www.law.by)</a:t>
              </a:r>
            </a:p>
            <a:p>
              <a:pPr algn="ctr"/>
              <a:endParaRPr lang="ru-RU" b="1" dirty="0">
                <a:solidFill>
                  <a:srgbClr val="FF9800"/>
                </a:solidFill>
                <a:latin typeface="Roboto Condensed Light"/>
                <a:ea typeface="Roboto Condensed Light"/>
                <a:cs typeface="Roboto Condensed Light"/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5264" y="3624359"/>
              <a:ext cx="2366773" cy="819985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2189117" y="3866806"/>
            <a:ext cx="3106256" cy="1731402"/>
            <a:chOff x="10196231" y="2158633"/>
            <a:chExt cx="3106256" cy="1731402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10196231" y="3012872"/>
              <a:ext cx="3106256" cy="877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buClr>
                  <a:srgbClr val="C7D3E6"/>
                </a:buClr>
                <a:buSzPts val="2400"/>
              </a:pPr>
              <a:r>
                <a:rPr lang="ru-RU" sz="1700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</a:rPr>
                <a:t>Информационно-поисковая система «ЭТАЛОН»</a:t>
              </a:r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9577" y="2158633"/>
              <a:ext cx="2659699" cy="776649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4563903" y="1522209"/>
            <a:ext cx="2929264" cy="1551725"/>
            <a:chOff x="4559717" y="1552711"/>
            <a:chExt cx="2929264" cy="1551725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559717" y="2473494"/>
              <a:ext cx="2929264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buClr>
                  <a:srgbClr val="C7D3E6"/>
                </a:buClr>
                <a:buSzPts val="2400"/>
              </a:pPr>
              <a:r>
                <a:rPr lang="ru-RU" sz="1700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  <a:sym typeface="Roboto Condensed Light"/>
                </a:rPr>
                <a:t>Детский правовой сайт</a:t>
              </a:r>
              <a:endParaRPr lang="en-US" sz="17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Roboto Condensed Light"/>
              </a:endParaRPr>
            </a:p>
            <a:p>
              <a:pPr algn="ctr"/>
              <a:r>
                <a:rPr lang="en-US" dirty="0">
                  <a:latin typeface="Roboto Condensed Light"/>
                  <a:ea typeface="Roboto Condensed Light"/>
                  <a:cs typeface="Roboto Condensed Light"/>
                  <a:sym typeface="Roboto Condensed Light"/>
                </a:rPr>
                <a:t>http://mir.pravo.by/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275507" y="1552711"/>
              <a:ext cx="1447800" cy="809625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5500022" y="3812210"/>
            <a:ext cx="3572321" cy="2066927"/>
            <a:chOff x="5500022" y="3812210"/>
            <a:chExt cx="3572321" cy="2066927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5500022" y="4709586"/>
              <a:ext cx="3572321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700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</a:rPr>
                <a:t>Информационно-поисковая система «ЭТАЛОН-ONLINE»</a:t>
              </a:r>
            </a:p>
            <a:p>
              <a:pPr algn="ctr"/>
              <a:r>
                <a:rPr lang="en-US" dirty="0">
                  <a:solidFill>
                    <a:srgbClr val="263248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rPr>
                <a:t>www.etalonline.by</a:t>
              </a:r>
              <a:endParaRPr lang="ru-RU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endParaRPr>
            </a:p>
            <a:p>
              <a:pPr algn="ctr"/>
              <a:endParaRPr lang="ru-RU" b="1" dirty="0">
                <a:solidFill>
                  <a:srgbClr val="FF9800"/>
                </a:solidFill>
                <a:latin typeface="Roboto Condensed Light"/>
                <a:ea typeface="Roboto Condensed Light"/>
                <a:cs typeface="Roboto Condensed Light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8118" y="3812210"/>
              <a:ext cx="2086123" cy="873640"/>
            </a:xfrm>
            <a:prstGeom prst="rect">
              <a:avLst/>
            </a:prstGeom>
          </p:spPr>
        </p:pic>
      </p:grpSp>
      <p:sp>
        <p:nvSpPr>
          <p:cNvPr id="27" name="Прямоугольник 26"/>
          <p:cNvSpPr/>
          <p:nvPr/>
        </p:nvSpPr>
        <p:spPr>
          <a:xfrm>
            <a:off x="2136157" y="6603425"/>
            <a:ext cx="84296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ru-RU" sz="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© 20</a:t>
            </a:r>
            <a:r>
              <a:rPr lang="ru-RU" altLang="ru-RU" sz="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  <a:r>
              <a:rPr lang="en-US" altLang="ru-RU" sz="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НЦПИ</a:t>
            </a:r>
            <a:r>
              <a:rPr lang="ru-RU" sz="8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ru-RU" sz="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Мы делаем право доступным для всех! </a:t>
            </a:r>
          </a:p>
        </p:txBody>
      </p:sp>
    </p:spTree>
    <p:extLst>
      <p:ext uri="{BB962C8B-B14F-4D97-AF65-F5344CB8AC3E}">
        <p14:creationId xmlns:p14="http://schemas.microsoft.com/office/powerpoint/2010/main" val="143444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4288957D-3FDC-4DF3-907C-DA58D33B7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96" y="1481169"/>
            <a:ext cx="5636377" cy="30825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Изображение 4" descr="polos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24" y="0"/>
            <a:ext cx="3716569" cy="685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7758" y="326671"/>
            <a:ext cx="944962" cy="944962"/>
          </a:xfrm>
          <a:prstGeom prst="rect">
            <a:avLst/>
          </a:prstGeom>
        </p:spPr>
      </p:pic>
      <p:sp>
        <p:nvSpPr>
          <p:cNvPr id="25" name="Название 1"/>
          <p:cNvSpPr txBox="1">
            <a:spLocks/>
          </p:cNvSpPr>
          <p:nvPr/>
        </p:nvSpPr>
        <p:spPr>
          <a:xfrm>
            <a:off x="2009955" y="485627"/>
            <a:ext cx="8028789" cy="3112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ИНФОРМАЦИОННО-ПОИСКОВЫЕ СИСТЕМЫ </a:t>
            </a:r>
          </a:p>
          <a:p>
            <a:r>
              <a:rPr lang="ru-RU" sz="20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«ЭТАЛОН</a:t>
            </a:r>
            <a:r>
              <a:rPr lang="en-US" sz="2000" b="1" dirty="0" smtClean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ru-RU" sz="2000" b="1" dirty="0" smtClean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«</a:t>
            </a:r>
            <a:r>
              <a:rPr lang="ru-RU" sz="2000" b="1" dirty="0" smtClean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ЭТАЛОН-</a:t>
            </a:r>
            <a:r>
              <a:rPr lang="en-US" sz="2000" b="1" dirty="0" smtClean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ONLINE»</a:t>
            </a:r>
            <a:r>
              <a:rPr lang="ru-RU" sz="2000" b="1" dirty="0" smtClean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000" b="1" dirty="0">
              <a:solidFill>
                <a:srgbClr val="1887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7" name="Рисунок 1" descr="image00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7"/>
          <a:stretch/>
        </p:blipFill>
        <p:spPr bwMode="auto">
          <a:xfrm>
            <a:off x="4123423" y="2610548"/>
            <a:ext cx="5915321" cy="322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Группа 38"/>
          <p:cNvGrpSpPr/>
          <p:nvPr/>
        </p:nvGrpSpPr>
        <p:grpSpPr>
          <a:xfrm>
            <a:off x="8927399" y="3857268"/>
            <a:ext cx="3264601" cy="2848493"/>
            <a:chOff x="8787372" y="3849030"/>
            <a:chExt cx="3264601" cy="2848493"/>
          </a:xfrm>
        </p:grpSpPr>
        <p:pic>
          <p:nvPicPr>
            <p:cNvPr id="41" name="Picture 14" descr="http://etalonline.by/images/action/ios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11" b="5321"/>
            <a:stretch>
              <a:fillRect/>
            </a:stretch>
          </p:blipFill>
          <p:spPr bwMode="auto">
            <a:xfrm>
              <a:off x="8787372" y="3849030"/>
              <a:ext cx="3264601" cy="2848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883"/>
            <a:stretch/>
          </p:blipFill>
          <p:spPr>
            <a:xfrm>
              <a:off x="9341364" y="4217172"/>
              <a:ext cx="1525614" cy="2143758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17685"/>
            <a:stretch/>
          </p:blipFill>
          <p:spPr>
            <a:xfrm>
              <a:off x="10938166" y="5249385"/>
              <a:ext cx="703742" cy="1177694"/>
            </a:xfrm>
            <a:prstGeom prst="rect">
              <a:avLst/>
            </a:prstGeom>
          </p:spPr>
        </p:pic>
      </p:grpSp>
      <p:sp>
        <p:nvSpPr>
          <p:cNvPr id="12" name="Прямоугольник 11"/>
          <p:cNvSpPr/>
          <p:nvPr/>
        </p:nvSpPr>
        <p:spPr>
          <a:xfrm>
            <a:off x="2136157" y="6603425"/>
            <a:ext cx="84296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ru-RU" sz="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© 20</a:t>
            </a:r>
            <a:r>
              <a:rPr lang="ru-RU" altLang="ru-RU" sz="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  <a:r>
              <a:rPr lang="en-US" altLang="ru-RU" sz="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НЦПИ</a:t>
            </a:r>
            <a:r>
              <a:rPr lang="ru-RU" sz="8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ru-RU" sz="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Мы делаем право доступным для всех! </a:t>
            </a:r>
          </a:p>
        </p:txBody>
      </p:sp>
    </p:spTree>
    <p:extLst>
      <p:ext uri="{BB962C8B-B14F-4D97-AF65-F5344CB8AC3E}">
        <p14:creationId xmlns:p14="http://schemas.microsoft.com/office/powerpoint/2010/main" val="101007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Изображение 4" descr="polos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24" y="0"/>
            <a:ext cx="3716569" cy="685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7758" y="326671"/>
            <a:ext cx="944962" cy="944962"/>
          </a:xfrm>
          <a:prstGeom prst="rect">
            <a:avLst/>
          </a:prstGeom>
        </p:spPr>
      </p:pic>
      <p:sp>
        <p:nvSpPr>
          <p:cNvPr id="25" name="Название 1"/>
          <p:cNvSpPr txBox="1">
            <a:spLocks/>
          </p:cNvSpPr>
          <p:nvPr/>
        </p:nvSpPr>
        <p:spPr>
          <a:xfrm>
            <a:off x="2145716" y="360095"/>
            <a:ext cx="7624933" cy="3112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ПРАВОВОЙ ИНТЕРНЕТ-ПОРТАЛ РЕСПУБЛИКИ БЕЛАРУСЬ</a:t>
            </a:r>
          </a:p>
          <a:p>
            <a:endParaRPr lang="ru-RU" sz="2400" b="1" dirty="0">
              <a:solidFill>
                <a:srgbClr val="1887C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Рисунок 26" descr="лого Портала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125" y="1617870"/>
            <a:ext cx="1588814" cy="732643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2812008" y="1568694"/>
            <a:ext cx="80753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ru-RU" sz="1600" b="1" dirty="0">
                <a:latin typeface="Tahoma" pitchFamily="34" charset="0"/>
                <a:cs typeface="Tahoma" pitchFamily="34" charset="0"/>
              </a:rPr>
              <a:t>Основной государственный интернет-ресурс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в области права и правовой информатизации, единственный источник официального опубликования правовых актов, применяемых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в республике.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51186" y="2641861"/>
            <a:ext cx="50043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Национальный реестр правовых актов</a:t>
            </a:r>
          </a:p>
          <a:p>
            <a:pPr marL="14400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 Официальное опубликование правовых актов</a:t>
            </a:r>
          </a:p>
          <a:p>
            <a:pPr marL="14400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 Эталонный банк данных правовой информации</a:t>
            </a:r>
          </a:p>
          <a:p>
            <a:pPr marL="14400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 Новости законодательства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5" b="13874"/>
          <a:stretch/>
        </p:blipFill>
        <p:spPr>
          <a:xfrm>
            <a:off x="1203158" y="3772362"/>
            <a:ext cx="9684224" cy="2689134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5929130" y="2591574"/>
            <a:ext cx="52996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Банк данных законопроектов</a:t>
            </a:r>
          </a:p>
          <a:p>
            <a:pPr marL="14400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 Аналитические и справочные материалы</a:t>
            </a:r>
          </a:p>
          <a:p>
            <a:pPr marL="14400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 Оперативно и компетентно о законодательстве</a:t>
            </a:r>
          </a:p>
          <a:p>
            <a:pPr marL="14400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 Свободный доступ к правовой информации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749362" y="2343677"/>
            <a:ext cx="22071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>
              <a:spcBef>
                <a:spcPct val="0"/>
              </a:spcBef>
            </a:pPr>
            <a:r>
              <a:rPr lang="ru-RU" sz="1600" b="1" dirty="0">
                <a:latin typeface="Tahoma" pitchFamily="34" charset="0"/>
                <a:cs typeface="Tahoma" pitchFamily="34" charset="0"/>
              </a:rPr>
              <a:t>Портал – это: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041841" y="1063836"/>
            <a:ext cx="56221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www.pravo.by (www.law.by) </a:t>
            </a:r>
            <a:endParaRPr lang="ru-RU" sz="2000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ea typeface="Roboto"/>
              <a:cs typeface="Helvetica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36157" y="6603425"/>
            <a:ext cx="84296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ru-RU" sz="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© 20</a:t>
            </a:r>
            <a:r>
              <a:rPr lang="ru-RU" altLang="ru-RU" sz="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  <a:r>
              <a:rPr lang="en-US" altLang="ru-RU" sz="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НЦПИ</a:t>
            </a:r>
            <a:r>
              <a:rPr lang="ru-RU" sz="8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ru-RU" sz="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Мы делаем право доступным для всех! </a:t>
            </a:r>
          </a:p>
        </p:txBody>
      </p:sp>
    </p:spTree>
    <p:extLst>
      <p:ext uri="{BB962C8B-B14F-4D97-AF65-F5344CB8AC3E}">
        <p14:creationId xmlns:p14="http://schemas.microsoft.com/office/powerpoint/2010/main" val="42633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polos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089" y="1"/>
            <a:ext cx="3703320" cy="6858000"/>
          </a:xfrm>
          <a:prstGeom prst="rect">
            <a:avLst/>
          </a:prstGeom>
        </p:spPr>
      </p:pic>
      <p:pic>
        <p:nvPicPr>
          <p:cNvPr id="6" name="Изображение 7" descr="logo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811" y="394619"/>
            <a:ext cx="838443" cy="8304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t="9712" r="811" b="43166"/>
          <a:stretch/>
        </p:blipFill>
        <p:spPr>
          <a:xfrm>
            <a:off x="447046" y="1468180"/>
            <a:ext cx="11285897" cy="303791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8405" y="6603425"/>
            <a:ext cx="84296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ru-RU" sz="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© 20</a:t>
            </a:r>
            <a:r>
              <a:rPr lang="ru-RU" altLang="ru-RU" sz="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  <a:r>
              <a:rPr lang="en-US" altLang="ru-RU" sz="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НЦПИ</a:t>
            </a:r>
            <a:r>
              <a:rPr lang="ru-RU" sz="8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ru-RU" sz="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Мы делаем право доступным для всех! </a:t>
            </a:r>
          </a:p>
        </p:txBody>
      </p:sp>
    </p:spTree>
    <p:extLst>
      <p:ext uri="{BB962C8B-B14F-4D97-AF65-F5344CB8AC3E}">
        <p14:creationId xmlns:p14="http://schemas.microsoft.com/office/powerpoint/2010/main" val="133001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polos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089" y="1"/>
            <a:ext cx="3703320" cy="6858000"/>
          </a:xfrm>
          <a:prstGeom prst="rect">
            <a:avLst/>
          </a:prstGeom>
        </p:spPr>
      </p:pic>
      <p:pic>
        <p:nvPicPr>
          <p:cNvPr id="6" name="Изображение 7" descr="logo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811" y="394619"/>
            <a:ext cx="838443" cy="8304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925" y="2053551"/>
            <a:ext cx="6900615" cy="319362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49279" y="6614523"/>
            <a:ext cx="84296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ru-RU" sz="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© 20</a:t>
            </a:r>
            <a:r>
              <a:rPr lang="ru-RU" altLang="ru-RU" sz="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  <a:r>
              <a:rPr lang="en-US" altLang="ru-RU" sz="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НЦПИ</a:t>
            </a:r>
            <a:r>
              <a:rPr lang="ru-RU" sz="8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ru-RU" sz="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Мы делаем право доступным для всех!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66871" y="1184561"/>
            <a:ext cx="4109929" cy="4916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tabLst>
                <a:tab pos="630555" algn="l"/>
                <a:tab pos="810260" algn="l"/>
                <a:tab pos="1089660" algn="l"/>
              </a:tabLst>
            </a:pPr>
            <a:endParaRPr lang="ru-RU" sz="155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</a:p>
          <a:p>
            <a:endParaRPr lang="ru-RU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Cодержит </a:t>
            </a:r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игры, викторины, полезную информацию для детей и их родителей, </a:t>
            </a:r>
            <a:r>
              <a:rPr lang="ru-RU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педагогов</a:t>
            </a:r>
          </a:p>
          <a:p>
            <a:endParaRPr lang="ru-RU" sz="16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</a:t>
            </a:r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носит адаптированный </a:t>
            </a:r>
            <a:r>
              <a:rPr lang="ru-RU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</a:t>
            </a:r>
            <a:endParaRPr lang="ru-RU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6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Формируются </a:t>
            </a:r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навыки разрешения конфликтных ситуаций правомерными </a:t>
            </a:r>
            <a:r>
              <a:rPr lang="ru-RU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способами</a:t>
            </a:r>
            <a:endParaRPr lang="ru-RU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6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6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28" y="2183138"/>
            <a:ext cx="420903" cy="4316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40" y="3352228"/>
            <a:ext cx="416795" cy="42748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36" y="4410014"/>
            <a:ext cx="416795" cy="427482"/>
          </a:xfrm>
          <a:prstGeom prst="rect">
            <a:avLst/>
          </a:prstGeom>
        </p:spPr>
      </p:pic>
      <p:sp>
        <p:nvSpPr>
          <p:cNvPr id="11" name="Название 1"/>
          <p:cNvSpPr txBox="1">
            <a:spLocks/>
          </p:cNvSpPr>
          <p:nvPr/>
        </p:nvSpPr>
        <p:spPr>
          <a:xfrm>
            <a:off x="2145716" y="360095"/>
            <a:ext cx="7624933" cy="3112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1887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ДЕТСКИЙ ПРАВОВОЙ САЙТ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53023" y="745410"/>
            <a:ext cx="56221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www.mir.pravo.by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ea typeface="Roboto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86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8680</TotalTime>
  <Words>753</Words>
  <Application>Microsoft Office PowerPoint</Application>
  <PresentationFormat>Широкоэкранный</PresentationFormat>
  <Paragraphs>156</Paragraphs>
  <Slides>15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Helvetica</vt:lpstr>
      <vt:lpstr>Roboto</vt:lpstr>
      <vt:lpstr>Roboto Condensed Light</vt:lpstr>
      <vt:lpstr>Tahoma</vt:lpstr>
      <vt:lpstr>Times New Roman</vt:lpstr>
      <vt:lpstr>Wingdings</vt:lpstr>
      <vt:lpstr>Тема Office</vt:lpstr>
      <vt:lpstr>Презентация PowerPoint</vt:lpstr>
      <vt:lpstr>  ЭТАПЫ РАЗВИТИЯ публичных центров  правовой информации</vt:lpstr>
      <vt:lpstr>  ОРГАНИЗАЦИОННО-ФУНКЦИОНАЛЬНЫЙ этап развития  публичных центров правовой информации (1998–2006 гг.) </vt:lpstr>
      <vt:lpstr>информационно-коммуникативный этап развития публичных центров правовой информации (2007–2021 гг.)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Юридическое консультирование в публичных центрах  правовой информации</vt:lpstr>
      <vt:lpstr>ДИНАМИКА ОСНОВНЫХ ПОКАЗАТЕЛЕЙ ПУБЛИЧНЫХ  ЦЕНТРОВ ПРАВОВОЙ ИНФОРМАЦИИ</vt:lpstr>
      <vt:lpstr>ЮридическИЕ КОНСУЛЬТАЦИИ в ПУБЛИЧНЫХ  ЦЕНТРАХ ПРАВОВОЙ ИНФОРМАЦИИ</vt:lpstr>
      <vt:lpstr> ТЕМАТИКА ОБРАЩЕНИЙ ПОЛЬЗОВАТЕЛЕЙ ПУБЛИЧНЫХ  ЦЕНТРОВ ПРАВОВОЙ ИНФОРМАЦИИ ПО ПРАВОВЫМ ВОПРОСАМ В 2021 ГОДУ </vt:lpstr>
      <vt:lpstr>МЕРОПРИЯТИЯ ПО ПРАВОВОМУ ПРОСВЕЩЕНИЮ В ПУБЛИЧНЫХ  ЦЕНТРАХ ПРАВОВОЙ ИНФОРМАЦИИ</vt:lpstr>
      <vt:lpstr> этап  трансформации коммуникации публичных центров  правовой информации (с 2022 года)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Yauhen</dc:creator>
  <cp:lastModifiedBy>Русак Ольга Валерьевна</cp:lastModifiedBy>
  <cp:revision>1535</cp:revision>
  <cp:lastPrinted>2022-01-18T11:37:01Z</cp:lastPrinted>
  <dcterms:created xsi:type="dcterms:W3CDTF">2016-11-04T11:30:38Z</dcterms:created>
  <dcterms:modified xsi:type="dcterms:W3CDTF">2023-01-30T06:20:13Z</dcterms:modified>
</cp:coreProperties>
</file>